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4" r:id="rId5"/>
    <p:sldId id="271" r:id="rId6"/>
    <p:sldId id="269" r:id="rId7"/>
    <p:sldId id="273" r:id="rId8"/>
    <p:sldId id="276" r:id="rId9"/>
    <p:sldId id="262" r:id="rId10"/>
    <p:sldId id="277" r:id="rId11"/>
    <p:sldId id="278" r:id="rId12"/>
    <p:sldId id="279" r:id="rId13"/>
    <p:sldId id="280" r:id="rId14"/>
    <p:sldId id="281" r:id="rId15"/>
    <p:sldId id="257" r:id="rId16"/>
    <p:sldId id="259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EFF5FB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7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3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a-gibs/world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asa-gibs/worldview/projects/7" TargetMode="External"/><Relationship Id="rId4" Type="http://schemas.openxmlformats.org/officeDocument/2006/relationships/hyperlink" Target="https://github.com/nasa-gibs/worldview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at.gibs.earthdata.nasa.gov/worldview-dev/subdaily-UAT/site-worldview-gibs-sit-cache1/web/?p=geographic&amp;l=AHI_Himawari8_CorrectedReflectance_TrueColor_v1_STD&amp;t=2017-08-16-T00:00:00Z&amp;z=4&amp;v=88.54617729631316,-9.612400463127413,142.54617729631315,29.629124960601402&amp;ab=off&amp;as=2017-08-16T00:00:00Z&amp;ae=2017-08-16T06:00:00Z&amp;av=3&amp;al=tru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F5FB"/>
            </a:gs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96643"/>
            <a:ext cx="12192000" cy="256135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Zachary Rice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ASRC Federal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SE TIM 2018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August 29</a:t>
            </a:r>
            <a:r>
              <a:rPr lang="en-US" sz="1600" baseline="30000" dirty="0">
                <a:solidFill>
                  <a:srgbClr val="002060"/>
                </a:solidFill>
                <a:latin typeface="Gadugi" panose="020B0502040204020203" pitchFamily="34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28449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What’s New in Worldview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4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Worldview AR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14" name="Picture 13" descr="IMG_0905.JPG">
            <a:extLst>
              <a:ext uri="{FF2B5EF4-FFF2-40B4-BE49-F238E27FC236}">
                <a16:creationId xmlns:a16="http://schemas.microsoft.com/office/drawing/2014/main" id="{2A297D80-9942-4FF9-AC58-07707BF92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1" y="2468704"/>
            <a:ext cx="2456893" cy="1842670"/>
          </a:xfrm>
          <a:prstGeom prst="rect">
            <a:avLst/>
          </a:prstGeom>
        </p:spPr>
      </p:pic>
      <p:pic>
        <p:nvPicPr>
          <p:cNvPr id="15" name="Picture 14" descr="IMG_0002.PNG">
            <a:extLst>
              <a:ext uri="{FF2B5EF4-FFF2-40B4-BE49-F238E27FC236}">
                <a16:creationId xmlns:a16="http://schemas.microsoft.com/office/drawing/2014/main" id="{21383DF2-465B-4F6C-97BC-79B2034FC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13" y="2468704"/>
            <a:ext cx="2456893" cy="1842670"/>
          </a:xfrm>
          <a:prstGeom prst="rect">
            <a:avLst/>
          </a:prstGeom>
        </p:spPr>
      </p:pic>
      <p:pic>
        <p:nvPicPr>
          <p:cNvPr id="16" name="Picture 15" descr="IMG_0004.PNG">
            <a:extLst>
              <a:ext uri="{FF2B5EF4-FFF2-40B4-BE49-F238E27FC236}">
                <a16:creationId xmlns:a16="http://schemas.microsoft.com/office/drawing/2014/main" id="{1A6906E8-F48D-4697-B1A5-5A3D2CE568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05" y="2468703"/>
            <a:ext cx="2456894" cy="1842671"/>
          </a:xfrm>
          <a:prstGeom prst="rect">
            <a:avLst/>
          </a:prstGeom>
        </p:spPr>
      </p:pic>
      <p:pic>
        <p:nvPicPr>
          <p:cNvPr id="17" name="Picture 16" descr="Screen Shot 2018-07-25 at 2.28.59 PM.png">
            <a:extLst>
              <a:ext uri="{FF2B5EF4-FFF2-40B4-BE49-F238E27FC236}">
                <a16:creationId xmlns:a16="http://schemas.microsoft.com/office/drawing/2014/main" id="{E073EAE0-34CB-490F-B508-DCDA9DCBD5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2" y="4597213"/>
            <a:ext cx="2458284" cy="1842670"/>
          </a:xfrm>
          <a:prstGeom prst="rect">
            <a:avLst/>
          </a:prstGeom>
        </p:spPr>
      </p:pic>
      <p:pic>
        <p:nvPicPr>
          <p:cNvPr id="18" name="Picture 17" descr="IMG_0006.PNG">
            <a:extLst>
              <a:ext uri="{FF2B5EF4-FFF2-40B4-BE49-F238E27FC236}">
                <a16:creationId xmlns:a16="http://schemas.microsoft.com/office/drawing/2014/main" id="{FADA9A98-D5BB-4F66-9FB8-8592EAD6EB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21" y="4597213"/>
            <a:ext cx="2453285" cy="1839964"/>
          </a:xfrm>
          <a:prstGeom prst="rect">
            <a:avLst/>
          </a:prstGeom>
        </p:spPr>
      </p:pic>
      <p:pic>
        <p:nvPicPr>
          <p:cNvPr id="19" name="Picture 18" descr="Screen Shot 2018-07-25 at 2.41.31 PM.png">
            <a:extLst>
              <a:ext uri="{FF2B5EF4-FFF2-40B4-BE49-F238E27FC236}">
                <a16:creationId xmlns:a16="http://schemas.microsoft.com/office/drawing/2014/main" id="{C2FF2ACC-4001-4543-A709-4E7BD5287E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05" y="4582222"/>
            <a:ext cx="2453285" cy="1839964"/>
          </a:xfrm>
          <a:prstGeom prst="rect">
            <a:avLst/>
          </a:prstGeom>
        </p:spPr>
      </p:pic>
      <p:pic>
        <p:nvPicPr>
          <p:cNvPr id="20" name="Picture 19" descr="IMG_0018.PNG">
            <a:extLst>
              <a:ext uri="{FF2B5EF4-FFF2-40B4-BE49-F238E27FC236}">
                <a16:creationId xmlns:a16="http://schemas.microsoft.com/office/drawing/2014/main" id="{1AF463C1-C20B-44A9-9BAE-904B8E7197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98" y="2468703"/>
            <a:ext cx="2456894" cy="1842671"/>
          </a:xfrm>
          <a:prstGeom prst="rect">
            <a:avLst/>
          </a:prstGeom>
        </p:spPr>
      </p:pic>
      <p:pic>
        <p:nvPicPr>
          <p:cNvPr id="21" name="Picture 20" descr="IMG_0020.PNG">
            <a:extLst>
              <a:ext uri="{FF2B5EF4-FFF2-40B4-BE49-F238E27FC236}">
                <a16:creationId xmlns:a16="http://schemas.microsoft.com/office/drawing/2014/main" id="{13D74D1A-838E-4154-889A-B4C6BB572F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689" y="4582221"/>
            <a:ext cx="2406497" cy="180487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489304"/>
            <a:ext cx="10515600" cy="8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>
                <a:solidFill>
                  <a:srgbClr val="002060"/>
                </a:solidFill>
                <a:latin typeface="Gadugi" panose="020B0502040204020203" pitchFamily="34" charset="0"/>
              </a:rPr>
              <a:t>Using Worldview AR </a:t>
            </a:r>
          </a:p>
          <a:p>
            <a:pPr marL="0" indent="0" algn="ctr">
              <a:buNone/>
            </a:pP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Application created by summer intern Jack Miller</a:t>
            </a:r>
          </a:p>
        </p:txBody>
      </p:sp>
    </p:spTree>
    <p:extLst>
      <p:ext uri="{BB962C8B-B14F-4D97-AF65-F5344CB8AC3E}">
        <p14:creationId xmlns:p14="http://schemas.microsoft.com/office/powerpoint/2010/main" val="200202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New Layers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342394"/>
            <a:ext cx="10515600" cy="8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Over 80 new layers added since January…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A0FDC-5DF3-4E42-BEF1-BE8ADEC183B0}"/>
              </a:ext>
            </a:extLst>
          </p:cNvPr>
          <p:cNvSpPr/>
          <p:nvPr/>
        </p:nvSpPr>
        <p:spPr>
          <a:xfrm>
            <a:off x="294968" y="1880452"/>
            <a:ext cx="513161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428750"/>
            <a:r>
              <a:rPr lang="en-US" sz="900" b="1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SEDAC (36 Layers)*</a:t>
            </a:r>
            <a:b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</a:br>
            <a:r>
              <a:rPr lang="en-US" sz="7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*Replaced many of the WMS layers with WMTS layers, but also added a lot more new layers that Worldview did not have before. 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Croplands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Pastures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Anthropogenic Biomes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Drought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Flood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Landslide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1970-1980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1980-1990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1990-2000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2005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2010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2015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2020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Human Footprint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Last of the Wild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Urban Extents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Urban-Rural Extents below 10m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Probabilities of Urban Expansion, 2000-2030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Particulate Matter below 2.5µm, 2001-2010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Particulate Matter below 2.5µm, 2010-2012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Mangrove Forest Distribution, 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Summer Day Maximum Land Surface Temperature, 2013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Summer Night Minimum Land Surface Temperature, 2013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Ground Level Nitrogen Dioxide, 3 Years Running Mean 1996-1998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Ground Level Nitrogen Dioxide, 3 Years Running Mean 2010-2012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Amphibian Richness: All Species, Vulnerable Species, Critically Endangered Species, Endangered Species, All Threats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Mammal Richness: All Species, Vulnerable Species, Critically Endangered Species, Endangered Species, All Threats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30765-9B46-4AB6-9BAF-03105AEE389B}"/>
              </a:ext>
            </a:extLst>
          </p:cNvPr>
          <p:cNvSpPr/>
          <p:nvPr/>
        </p:nvSpPr>
        <p:spPr>
          <a:xfrm>
            <a:off x="4180638" y="1880452"/>
            <a:ext cx="6096000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AMSR2 LPRM (4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Surface Soil Moisture C1-Band (Night,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Surface Soil Moisture C1-Band (Day,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Downscaled Surface Soil Moisture C1-Band (Night,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Downscaled Surface Soil Moisture C1-Band (Day, Daily)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GHRC LIS (4 Layers)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TRMM LIS Flash Radiance (Level 2, Standard)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Calibrated Flash Radiance (OTD / Microlab-1)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DMSP-F12 OLS Digital Derived Lightning (Level 3)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DMSP-F10 OLS Digital Derived Lightning (Level 3)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SMAP Geographic (4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Day (L3, Passive,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Night (L3, Passive,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Day (L3, Passive Enhanced,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Night (L3, Passive Enhanced, Radiometer)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Orbit tracks (12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Landsat 7 Orbital Tracks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Landsat 7 Orbital Tracks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Sentinel-2A Orbital Track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Sentinel-2A Orbital Track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Sentinel-2B Orbital Track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Sentinel-2B Orbital Track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Sentinel-5P Orbital Track (Descending/Night)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Sentinel-5P Orbital Track (Ascending/Day)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NOAA-20 Orbital Tracks (Ascending/Day)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NOAA-20 Orbital Tracks (Descending/Night)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381E7E-DACA-447E-B0D3-88C97854833F}"/>
              </a:ext>
            </a:extLst>
          </p:cNvPr>
          <p:cNvSpPr/>
          <p:nvPr/>
        </p:nvSpPr>
        <p:spPr>
          <a:xfrm>
            <a:off x="7707037" y="1863566"/>
            <a:ext cx="4484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PO.DAAC (24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(Zonal), OSCAR	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(Meridional), OSCAR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(GDR Cycles), TOPEX/POSEIDON, JASON-1, OSTM/Jason-2, and Jason-3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(US West Coast, GAFECC),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(Zonal, US West Coast, GAFECC) 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(Meridional, US West Coast, GAFECC) , TOPEX/POSEIDON, JASON-1, OSTM/Jason-2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(Reconstructed) 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Absolute Dynamic Topography (AVISO ADT)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(Mascon, CRI),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(Mascon)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Monthly, Radiometer), SMAP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8-Day Running Mean, Radiometer),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CAP, Monthly),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CAP, 8-Day Running Mean),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Temperature (L4), GHRSST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0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New Layers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398715"/>
            <a:ext cx="10515600" cy="528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…and 30 more in our next release!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A0FDC-5DF3-4E42-BEF1-BE8ADEC183B0}"/>
              </a:ext>
            </a:extLst>
          </p:cNvPr>
          <p:cNvSpPr/>
          <p:nvPr/>
        </p:nvSpPr>
        <p:spPr>
          <a:xfrm>
            <a:off x="964388" y="2163738"/>
            <a:ext cx="51316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OMPS (1 layer)</a:t>
            </a:r>
          </a:p>
          <a:p>
            <a:pPr lvl="0"/>
            <a:r>
              <a:rPr lang="en-US" sz="1100" dirty="0"/>
              <a:t>- Aerosol Index (</a:t>
            </a:r>
            <a:r>
              <a:rPr lang="en-US" sz="1100" dirty="0" err="1"/>
              <a:t>PyroCumuloNimbus</a:t>
            </a:r>
            <a:r>
              <a:rPr lang="en-US" sz="1100" dirty="0"/>
              <a:t>)</a:t>
            </a:r>
          </a:p>
          <a:p>
            <a:r>
              <a:rPr lang="en-US" sz="1100" dirty="0"/>
              <a:t> </a:t>
            </a:r>
          </a:p>
          <a:p>
            <a:r>
              <a:rPr lang="en-US" sz="1100" b="1" dirty="0"/>
              <a:t>AMSR2 (4 layers)</a:t>
            </a:r>
          </a:p>
          <a:p>
            <a:pPr lvl="0"/>
            <a:r>
              <a:rPr lang="en-US" sz="1100" dirty="0"/>
              <a:t>- Sea Ice Concentration (12 km), AMSR2, Unified algorithm</a:t>
            </a:r>
          </a:p>
          <a:p>
            <a:pPr lvl="0"/>
            <a:r>
              <a:rPr lang="en-US" sz="1100" dirty="0"/>
              <a:t>- Sea Ice Concentration (25 km), AMSR2, Unified algorithm</a:t>
            </a:r>
          </a:p>
          <a:p>
            <a:pPr lvl="0"/>
            <a:r>
              <a:rPr lang="en-US" sz="1100" dirty="0"/>
              <a:t>- Brightness Temperature for Sea ice (89H GHz), ASMR2, Unified algorithm</a:t>
            </a:r>
          </a:p>
          <a:p>
            <a:pPr lvl="0"/>
            <a:r>
              <a:rPr lang="en-US" sz="1100" dirty="0"/>
              <a:t>- Brightness Temperature for Sea ice (89V GHz), ASMR2, Unified algorithm</a:t>
            </a:r>
          </a:p>
          <a:p>
            <a:r>
              <a:rPr lang="en-US" sz="1100" dirty="0"/>
              <a:t> </a:t>
            </a:r>
          </a:p>
          <a:p>
            <a:r>
              <a:rPr lang="en-US" sz="1100" b="1" dirty="0"/>
              <a:t>MERRA-2 (25 layers)</a:t>
            </a:r>
          </a:p>
          <a:p>
            <a:pPr lvl="0"/>
            <a:r>
              <a:rPr lang="en-US" sz="1100" dirty="0"/>
              <a:t>- 2m Air Temperature (Monthly)</a:t>
            </a:r>
          </a:p>
          <a:p>
            <a:pPr lvl="0"/>
            <a:r>
              <a:rPr lang="en-US" sz="1100" dirty="0"/>
              <a:t>- Total Precipitation Bias Corrected (Monthly)</a:t>
            </a:r>
          </a:p>
          <a:p>
            <a:pPr lvl="0"/>
            <a:r>
              <a:rPr lang="en-US" sz="1100" dirty="0"/>
              <a:t>- Snowfall (Monthly)</a:t>
            </a:r>
          </a:p>
          <a:p>
            <a:pPr lvl="0"/>
            <a:r>
              <a:rPr lang="en-US" sz="1100" dirty="0"/>
              <a:t>- Soil Water Root Zone (Monthly)</a:t>
            </a:r>
          </a:p>
          <a:p>
            <a:pPr lvl="0"/>
            <a:r>
              <a:rPr lang="en-US" sz="1100" dirty="0"/>
              <a:t>- Evaporation over Land (Monthly)</a:t>
            </a:r>
          </a:p>
          <a:p>
            <a:pPr lvl="0"/>
            <a:r>
              <a:rPr lang="en-US" sz="1100" dirty="0"/>
              <a:t>- SO2 Column Mass Density ENSEMBLE (Monthly)</a:t>
            </a:r>
          </a:p>
          <a:p>
            <a:pPr lvl="0"/>
            <a:r>
              <a:rPr lang="en-US" sz="1100" dirty="0"/>
              <a:t>- Dust Surface Mass Concentration PM2.5 (Monthly)</a:t>
            </a:r>
          </a:p>
          <a:p>
            <a:pPr lvl="0"/>
            <a:r>
              <a:rPr lang="en-US" sz="1100" dirty="0"/>
              <a:t>- Dust Surface Mass Concentration (Monthly)</a:t>
            </a:r>
          </a:p>
          <a:p>
            <a:pPr lvl="0"/>
            <a:r>
              <a:rPr lang="en-US" sz="1100" dirty="0"/>
              <a:t>- Total Aerosol Optical Thickness Scattering 550nm (Monthly)</a:t>
            </a:r>
          </a:p>
          <a:p>
            <a:pPr lvl="0"/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1DAFB-61AE-4DC2-8796-4612770B601E}"/>
              </a:ext>
            </a:extLst>
          </p:cNvPr>
          <p:cNvSpPr/>
          <p:nvPr/>
        </p:nvSpPr>
        <p:spPr>
          <a:xfrm>
            <a:off x="6096000" y="202514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sz="1100" dirty="0"/>
          </a:p>
          <a:p>
            <a:r>
              <a:rPr lang="en-US" sz="1100" b="1" dirty="0"/>
              <a:t>MERRA-2 (cont.)</a:t>
            </a:r>
          </a:p>
          <a:p>
            <a:pPr lvl="0"/>
            <a:r>
              <a:rPr lang="en-US" sz="1100" dirty="0"/>
              <a:t>- Total Aerosol Optical Thickness Extinction 550nm (Monthly)</a:t>
            </a:r>
          </a:p>
          <a:p>
            <a:pPr lvl="0"/>
            <a:r>
              <a:rPr lang="en-US" sz="1100" dirty="0"/>
              <a:t>- Total Dust Deposition, </a:t>
            </a:r>
            <a:r>
              <a:rPr lang="en-US" sz="1100" dirty="0" err="1"/>
              <a:t>Dry+Wet</a:t>
            </a:r>
            <a:r>
              <a:rPr lang="en-US" sz="1100" dirty="0"/>
              <a:t> Bins (Monthly)</a:t>
            </a:r>
          </a:p>
          <a:p>
            <a:pPr lvl="0"/>
            <a:r>
              <a:rPr lang="en-US" sz="1100" dirty="0"/>
              <a:t>- Evaporation from Turbulence (Monthly)</a:t>
            </a:r>
          </a:p>
          <a:p>
            <a:pPr lvl="0"/>
            <a:r>
              <a:rPr lang="en-US" sz="1100" dirty="0"/>
              <a:t>- Surface Albedo (Monthly)</a:t>
            </a:r>
          </a:p>
          <a:p>
            <a:pPr lvl="0"/>
            <a:r>
              <a:rPr lang="en-US" sz="1100" dirty="0"/>
              <a:t>- Carbon Monoxide Emission ENSEMBLE (Monthly)</a:t>
            </a:r>
          </a:p>
          <a:p>
            <a:pPr lvl="0"/>
            <a:r>
              <a:rPr lang="en-US" sz="1100" dirty="0"/>
              <a:t>- ISCCP Cloud Albedo (Monthly)</a:t>
            </a:r>
          </a:p>
          <a:p>
            <a:pPr lvl="0"/>
            <a:r>
              <a:rPr lang="en-US" sz="1100" dirty="0"/>
              <a:t>- Snow Depth Over Glaciated Surface (Monthly)</a:t>
            </a:r>
          </a:p>
          <a:p>
            <a:pPr lvl="0"/>
            <a:r>
              <a:rPr lang="en-US" sz="1100" dirty="0"/>
              <a:t>- Open Water Latent Energy Flux (Monthly)</a:t>
            </a:r>
          </a:p>
          <a:p>
            <a:pPr lvl="0"/>
            <a:r>
              <a:rPr lang="en-US" sz="1100" dirty="0"/>
              <a:t>- Total Precipitable Water Vapor (Monthly)</a:t>
            </a:r>
          </a:p>
          <a:p>
            <a:pPr lvl="0"/>
            <a:r>
              <a:rPr lang="en-US" sz="1100" dirty="0"/>
              <a:t>- 2 meter Air Temperature, Assimilated (Monthly)</a:t>
            </a:r>
          </a:p>
          <a:p>
            <a:pPr lvl="0"/>
            <a:r>
              <a:rPr lang="en-US" sz="1100" dirty="0"/>
              <a:t>- Aerosol Optical Depth Analysis (Monthly)</a:t>
            </a:r>
          </a:p>
          <a:p>
            <a:pPr lvl="0"/>
            <a:r>
              <a:rPr lang="en-US" sz="1100" dirty="0"/>
              <a:t>- Surface Wind Speed (Monthly)</a:t>
            </a:r>
          </a:p>
          <a:p>
            <a:pPr lvl="0"/>
            <a:r>
              <a:rPr lang="en-US" sz="1100" dirty="0"/>
              <a:t>- Air Temperature at 250hPa (Monthly)</a:t>
            </a:r>
          </a:p>
          <a:p>
            <a:pPr lvl="0"/>
            <a:r>
              <a:rPr lang="en-US" sz="1100" dirty="0"/>
              <a:t>- Ozone Mixing Ratio at 50hPa (Monthly)</a:t>
            </a:r>
          </a:p>
          <a:p>
            <a:pPr lvl="0"/>
            <a:r>
              <a:rPr lang="en-US" sz="1100" dirty="0"/>
              <a:t>- Relative Humidity after Moist at 700hPa (Monthly)</a:t>
            </a:r>
          </a:p>
          <a:p>
            <a:pPr lvl="0"/>
            <a:r>
              <a:rPr lang="en-US" sz="1100" dirty="0"/>
              <a:t>- Convective Rainwater Source at 700hPa (Monthly)</a:t>
            </a:r>
          </a:p>
        </p:txBody>
      </p:sp>
    </p:spTree>
    <p:extLst>
      <p:ext uri="{BB962C8B-B14F-4D97-AF65-F5344CB8AC3E}">
        <p14:creationId xmlns:p14="http://schemas.microsoft.com/office/powerpoint/2010/main" val="314961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Metrics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0607A-F44B-412B-9E99-BA77F824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35723"/>
            <a:ext cx="9134433" cy="51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4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Metrics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6ED724-5242-4963-86AA-9709E1E56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7" y="1235723"/>
            <a:ext cx="9282546" cy="52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9320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Worldview Snapshots Tool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Startup Tour/Tutorial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Show users new / popular events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Advanced Vector Support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Styling based on vector features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point tooltips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Revamped Image Download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Capture imagery across the dateline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download capabilities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Add additional meta to downloads </a:t>
            </a:r>
            <a:b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</a:b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(legends, color bars, time stamps, etc.)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Updates to </a:t>
            </a:r>
            <a:r>
              <a:rPr lang="en-US" sz="1600" dirty="0" err="1">
                <a:solidFill>
                  <a:srgbClr val="002060"/>
                </a:solidFill>
                <a:latin typeface="Gadugi" panose="020B0502040204020203" pitchFamily="34" charset="0"/>
              </a:rPr>
              <a:t>OpenStreetMap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 Layers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Short-Term Goals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1825625"/>
            <a:ext cx="5415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4719319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Historical Event Browsing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Migration to NGAP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UI Overhaul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Data Download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Timeline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Gazetteer / Omni search box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Search for places,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lat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/long, layers,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User Customization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Save settings, bookmarks,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Crowdsource event information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Virtual Globe / Data Curtains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 features that support new missions…</a:t>
            </a: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Mid to Long-Term 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66" y="2038985"/>
            <a:ext cx="5413956" cy="355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4681" y="5766991"/>
            <a:ext cx="415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494949"/>
                </a:solidFill>
              </a:rPr>
              <a:t>Worldview 3D globe concept using Cesium</a:t>
            </a:r>
          </a:p>
        </p:txBody>
      </p:sp>
    </p:spTree>
    <p:extLst>
      <p:ext uri="{BB962C8B-B14F-4D97-AF65-F5344CB8AC3E}">
        <p14:creationId xmlns:p14="http://schemas.microsoft.com/office/powerpoint/2010/main" val="319119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19215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Thank You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6040" y="3540220"/>
            <a:ext cx="712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Resources &amp; Links</a:t>
            </a:r>
          </a:p>
          <a:p>
            <a:endParaRPr lang="en-US" dirty="0"/>
          </a:p>
          <a:p>
            <a:r>
              <a:rPr lang="en-US" dirty="0"/>
              <a:t>Worldview on GitHub: </a:t>
            </a:r>
            <a:r>
              <a:rPr lang="en-US" dirty="0">
                <a:hlinkClick r:id="rId3"/>
              </a:rPr>
              <a:t>https://github.com/nasa-gibs/worldview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Release Notes: </a:t>
            </a:r>
            <a:r>
              <a:rPr lang="en-US" dirty="0">
                <a:hlinkClick r:id="rId4"/>
              </a:rPr>
              <a:t>https://github.com/nasa-gibs/worldview/releases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Project Roadmap: </a:t>
            </a:r>
            <a:r>
              <a:rPr lang="en-US" dirty="0">
                <a:hlinkClick r:id="rId5"/>
              </a:rPr>
              <a:t>https://github.com/nasa-gibs/worldview/projects/7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80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57" y="1760796"/>
            <a:ext cx="6615774" cy="3085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Major Releases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120" y="1544320"/>
            <a:ext cx="3434080" cy="4866640"/>
          </a:xfr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82880" tIns="274320" rIns="182880" bIns="182880">
            <a:normAutofit fontScale="62500" lnSpcReduction="2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v2.0.0 &amp; v2.1.0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Refactored codebase to use ES6 modules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Simplified build scripts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developer tools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v2.2.0 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Snapshot &amp; GIF resolution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v2.3.0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Geostationary imagery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v2.4.0 &amp; v2.5.0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Multi-day event tracking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v2.6.0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Natural events in polar projection views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v2.7.0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Vector layer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v2.8.0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Support selecting layers with future dates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v2.9.0 (September 2018)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“A|B” Comparison Mode</a:t>
            </a:r>
          </a:p>
          <a:p>
            <a:pPr lvl="1"/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12" y="5222970"/>
            <a:ext cx="1072052" cy="1072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95" y="5480946"/>
            <a:ext cx="1820306" cy="708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04" y="5316347"/>
            <a:ext cx="2042200" cy="955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88" y="515202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Improved Image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5607" y="1553268"/>
            <a:ext cx="5380366" cy="909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Animated GIFs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7" y="4064000"/>
            <a:ext cx="4400134" cy="2138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3" y="2126985"/>
            <a:ext cx="4395317" cy="170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2122679"/>
            <a:ext cx="2279522" cy="17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4044898"/>
            <a:ext cx="2299352" cy="2157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4" y="4044897"/>
            <a:ext cx="2279522" cy="21571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3" y="2122679"/>
            <a:ext cx="2279522" cy="1705371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154638" y="1553268"/>
            <a:ext cx="5607735" cy="90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Image Snapshots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530" y="6344134"/>
            <a:ext cx="4804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7-Day Animation of Geographic Projection at 10km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09500" y="6341987"/>
            <a:ext cx="349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Arctic &amp; Antarctic Projections at 1km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0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Imagery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10-minute timeline granularity for NASA CAMP2Ex field campaign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1" y="2349469"/>
            <a:ext cx="5643190" cy="41054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2349469"/>
            <a:ext cx="3111064" cy="1872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4582644"/>
            <a:ext cx="3111064" cy="1872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309947" y="2900854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Imagery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GIBS-S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715" y="1773808"/>
            <a:ext cx="10396571" cy="45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259674"/>
            <a:ext cx="4696983" cy="3677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8" y="2279216"/>
            <a:ext cx="4692982" cy="365787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Event Tracks &amp; Polar Events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9760" y="1572237"/>
            <a:ext cx="4696983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Event Tracking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584618" y="1572237"/>
            <a:ext cx="4578539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Polar Projection Support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041" y="1572237"/>
            <a:ext cx="5100145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Orbit Tracks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98" y="2262584"/>
            <a:ext cx="4495374" cy="4023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26" y="2262583"/>
            <a:ext cx="4495376" cy="40236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63012" y="1572237"/>
            <a:ext cx="5100145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FIRMS MODIS v6 Fires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7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14" y="2758783"/>
            <a:ext cx="4703355" cy="260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5" y="2767122"/>
            <a:ext cx="3547862" cy="3628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Composing a stylized vector layer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8720" y="5426325"/>
            <a:ext cx="5797475" cy="11387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tIns="182880" bIns="182880" rtlCol="0">
            <a:spAutoFit/>
          </a:bodyPr>
          <a:lstStyle/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Gadugi" panose="020B0502040204020203" pitchFamily="34" charset="0"/>
              </a:rPr>
              <a:t>Match vector feature data to the style JSON data</a:t>
            </a:r>
          </a:p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Gadugi" panose="020B0502040204020203" pitchFamily="34" charset="0"/>
              </a:rPr>
              <a:t>In the FIRMS_MODIS example, we match “CONFIDENCE”</a:t>
            </a:r>
          </a:p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Gadugi" panose="020B0502040204020203" pitchFamily="34" charset="0"/>
              </a:rPr>
              <a:t>Based on the CONFIDENCE number, we style with 1 of 3 colors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1146" y="2196057"/>
            <a:ext cx="3066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Vector Point Feature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5020" y="2196057"/>
            <a:ext cx="2000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JSON Style Data</a:t>
            </a:r>
          </a:p>
        </p:txBody>
      </p:sp>
    </p:spTree>
    <p:extLst>
      <p:ext uri="{BB962C8B-B14F-4D97-AF65-F5344CB8AC3E}">
        <p14:creationId xmlns:p14="http://schemas.microsoft.com/office/powerpoint/2010/main" val="314098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Comparison Mode (Sept 2018)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28" y="2272157"/>
            <a:ext cx="5001054" cy="4044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0" y="2272157"/>
            <a:ext cx="4750332" cy="40447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5040" y="1572237"/>
            <a:ext cx="4750332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Opacity Mode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41828" y="1572237"/>
            <a:ext cx="5001054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Swipe Mode</a:t>
            </a:r>
          </a:p>
        </p:txBody>
      </p:sp>
    </p:spTree>
    <p:extLst>
      <p:ext uri="{BB962C8B-B14F-4D97-AF65-F5344CB8AC3E}">
        <p14:creationId xmlns:p14="http://schemas.microsoft.com/office/powerpoint/2010/main" val="1119868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565</Words>
  <Application>Microsoft Office PowerPoint</Application>
  <PresentationFormat>Widescreen</PresentationFormat>
  <Paragraphs>212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Berlin Sans FB</vt:lpstr>
      <vt:lpstr>Calibri</vt:lpstr>
      <vt:lpstr>Calibri Light</vt:lpstr>
      <vt:lpstr>Gadugi</vt:lpstr>
      <vt:lpstr>Times New Roman</vt:lpstr>
      <vt:lpstr>Office Theme</vt:lpstr>
      <vt:lpstr>PowerPoint Presentation</vt:lpstr>
      <vt:lpstr>Major Releases</vt:lpstr>
      <vt:lpstr>Improved Image Resolution</vt:lpstr>
      <vt:lpstr>Geostationary Imagery Support</vt:lpstr>
      <vt:lpstr>Geostationary Imagery Support</vt:lpstr>
      <vt:lpstr>Event Tracks &amp; Polar Events</vt:lpstr>
      <vt:lpstr>Vector Support</vt:lpstr>
      <vt:lpstr>Vector Support</vt:lpstr>
      <vt:lpstr>Comparison Mode (Sept 2018)</vt:lpstr>
      <vt:lpstr>Worldview AR</vt:lpstr>
      <vt:lpstr>New Layers</vt:lpstr>
      <vt:lpstr>New Layers</vt:lpstr>
      <vt:lpstr>Metrics</vt:lpstr>
      <vt:lpstr>Metrics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Worldview Status</dc:title>
  <dc:creator>Rice, Zachary T. (GSFC-580.0)[Arctic Slope Technical Services, Inc.]</dc:creator>
  <cp:lastModifiedBy>zachtrice</cp:lastModifiedBy>
  <cp:revision>172</cp:revision>
  <dcterms:created xsi:type="dcterms:W3CDTF">2018-03-09T22:00:48Z</dcterms:created>
  <dcterms:modified xsi:type="dcterms:W3CDTF">2018-08-24T19:35:31Z</dcterms:modified>
</cp:coreProperties>
</file>